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6" r:id="rId10"/>
    <p:sldId id="277" r:id="rId11"/>
    <p:sldId id="278" r:id="rId12"/>
    <p:sldId id="279" r:id="rId13"/>
    <p:sldId id="280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7A"/>
    <a:srgbClr val="FDF1D7"/>
  </p:clrMru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20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hr-HR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3170175-C3ED-4C72-B085-79CCCD670CC9}" type="datetimeFigureOut">
              <a:rPr lang="hr-HR" smtClean="0"/>
              <a:pPr/>
              <a:t>06.02.2015</a:t>
            </a:fld>
            <a:endParaRPr lang="hr-HR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hr-HR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92977F1F-E40B-4E53-8E11-28ED506983A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hr-H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2D9FB51A-E05F-4494-ADA5-A77EAE266FCF}" type="datetimeFigureOut">
              <a:rPr/>
              <a:pPr/>
              <a:t>6. rujna 2006.</a:t>
            </a:fld>
            <a:endParaRPr lang="hr-H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hr-H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hr-H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CD1B0D-083E-4DA2-81AD-16B7E971189E}" type="slidenum">
              <a:rPr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hr-H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hr-HR" smtClean="0"/>
              <a:pPr/>
              <a:t>06.02.2015</a:t>
            </a:fld>
            <a:endParaRPr lang="hr-HR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hr-HR" smtClean="0"/>
              <a:pPr/>
              <a:t>1</a:t>
            </a:fld>
            <a:endParaRPr lang="hr-HR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hr-HR"/>
          </a:p>
        </p:txBody>
      </p:sp>
      <p:sp>
        <p:nvSpPr>
          <p:cNvPr id="29" name="Shap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 latinLnBrk="0">
              <a:buNone/>
              <a:defRPr lang="hr-HR"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16" name="Shap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/>
              <a:pPr/>
              <a:t>srijeda, 6. rujna 2006.</a:t>
            </a:fld>
            <a:endParaRPr lang="hr-HR"/>
          </a:p>
        </p:txBody>
      </p:sp>
      <p:sp>
        <p:nvSpPr>
          <p:cNvPr id="2" name="Shap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hap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27" name="Shap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25" name="Shap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/>
              <a:pPr/>
              <a:t>srijeda, 6. rujna 2006.</a:t>
            </a:fld>
            <a:endParaRPr lang="hr-HR"/>
          </a:p>
        </p:txBody>
      </p:sp>
      <p:sp>
        <p:nvSpPr>
          <p:cNvPr id="19" name="Shap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Shap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/>
              <a:pPr/>
              <a:t>srijeda, 6. rujna 2006.</a:t>
            </a:fld>
            <a:endParaRPr lang="hr-HR"/>
          </a:p>
        </p:txBody>
      </p:sp>
      <p:sp>
        <p:nvSpPr>
          <p:cNvPr id="21" name="Shap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/>
              <a:pPr/>
              <a:t>srijeda, 6. rujna 2006.</a:t>
            </a:fld>
            <a:endParaRPr lang="hr-HR"/>
          </a:p>
        </p:txBody>
      </p:sp>
      <p:sp>
        <p:nvSpPr>
          <p:cNvPr id="24" name="Shap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sadržaj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latinLnBrk="0">
              <a:defRPr lang="hr-HR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/>
              <a:pPr/>
              <a:t>6. rujna 2006.</a:t>
            </a:fld>
            <a:endParaRPr lang="hr-HR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latinLnBrk="0">
              <a:defRPr lang="hr-HR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/>
              <a:pPr/>
              <a:t>6. rujna 2006.</a:t>
            </a:fld>
            <a:endParaRPr lang="hr-HR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Naslov i tekst u dva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latinLnBrk="0">
              <a:defRPr lang="hr-HR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/>
              <a:pPr/>
              <a:t>6. rujna 2006.</a:t>
            </a:fld>
            <a:endParaRPr lang="hr-HR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hr-HR"/>
          </a:p>
        </p:txBody>
      </p:sp>
      <p:sp>
        <p:nvSpPr>
          <p:cNvPr id="8" name="Rectangl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  <a:p>
            <a:pPr lvl="5"/>
            <a:r>
              <a:rPr lang="hr-HR"/>
              <a:t>Šesta razina</a:t>
            </a:r>
          </a:p>
          <a:p>
            <a:pPr lvl="6"/>
            <a:r>
              <a:rPr lang="hr-HR"/>
              <a:t>Sedma razina</a:t>
            </a:r>
          </a:p>
          <a:p>
            <a:pPr lvl="7"/>
            <a:r>
              <a:rPr lang="hr-HR"/>
              <a:t>Osma razina</a:t>
            </a:r>
          </a:p>
          <a:p>
            <a:pPr lvl="8"/>
            <a:r>
              <a:rPr lang="hr-HR"/>
              <a:t>Deveta razina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latinLnBrk="0">
              <a:defRPr lang="hr-HR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/>
              <a:pPr algn="l"/>
              <a:t>srijeda, 6. rujna 2006.</a:t>
            </a:fld>
            <a:endParaRPr lang="hr-HR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Rectangl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latinLnBrk="0">
              <a:defRPr lang="hr-HR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hr-HR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latinLnBrk="0">
              <a:defRPr lang="hr-HR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hr-HR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hr-HR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hr-HR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rtl="0" eaLnBrk="1" latinLnBrk="0" hangingPunct="1">
        <a:spcBef>
          <a:spcPct val="0"/>
        </a:spcBef>
        <a:buNone/>
        <a:defRPr lang="hr-HR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lang="hr-HR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lang="hr-HR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lang="hr-HR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lang="hr-HR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lang="hr-HR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lang="hr-HR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lang="hr-HR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lang="hr-HR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lang="hr-HR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file:///G:\Gar&#269;in%20-%20Vodoopskrba%20-%20DOPUNA%2027102014.jpg" TargetMode="External"/><Relationship Id="rId3" Type="http://schemas.openxmlformats.org/officeDocument/2006/relationships/hyperlink" Target="file:///G:\Slavonski%20Brod%20-%20Odvodnja%20-%20DOPUNA%2027102014.jpg" TargetMode="External"/><Relationship Id="rId7" Type="http://schemas.openxmlformats.org/officeDocument/2006/relationships/hyperlink" Target="file:///G:\Gar&#269;in%20-%20Odvodnja%20-%20DOPUNA%2027102014.jpg" TargetMode="External"/><Relationship Id="rId2" Type="http://schemas.openxmlformats.org/officeDocument/2006/relationships/hyperlink" Target="file:///G:\Ukupna%20karta%20odvodnje%20svih%20aglomeracija%2027102014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file:///G:\Brodski%20Stupnik%20-%20Vodoopskrba%20-%20DOPUNA%2027102014.jpg" TargetMode="External"/><Relationship Id="rId5" Type="http://schemas.openxmlformats.org/officeDocument/2006/relationships/hyperlink" Target="file:///G:\Brodski%20Stupnik%20-%20Odvodnja%20-%20DOPUNA%2027102014.jpg" TargetMode="External"/><Relationship Id="rId10" Type="http://schemas.openxmlformats.org/officeDocument/2006/relationships/hyperlink" Target="file:///G:\Donji%20Andrijevci%20-%20Vodoopskrba%20-%20DOPUNA%2027102014.jpg" TargetMode="External"/><Relationship Id="rId4" Type="http://schemas.openxmlformats.org/officeDocument/2006/relationships/hyperlink" Target="file:///G:\Slavonski%20Brod%20-%20Vodoopskrba%20-%20DOPUNA%2027102014.jpg" TargetMode="External"/><Relationship Id="rId9" Type="http://schemas.openxmlformats.org/officeDocument/2006/relationships/hyperlink" Target="file:///G:\Donji%20Andrijevci%20-%20Odvodnja%20-%20DOPUNA%2027102014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G_8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548680"/>
            <a:ext cx="6120172" cy="4080115"/>
          </a:xfrm>
          <a:prstGeom prst="rect">
            <a:avLst/>
          </a:prstGeom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3100" b="1" dirty="0" smtClean="0"/>
              <a:t>BROD 2</a:t>
            </a:r>
            <a:r>
              <a:rPr lang="hr-HR" b="1" dirty="0" smtClean="0"/>
              <a:t> - </a:t>
            </a:r>
            <a:r>
              <a:rPr lang="hr-HR" sz="2200" b="1" dirty="0" smtClean="0"/>
              <a:t>POBOLJŠANJE VODNO-KOMUNALNE INFRASTRUKTURE AGLOMERACIJA SLAVONSKI BROD, BRODSKI STUPNIK, GARČIN I DONJE ANDRIJEVCE ZA SUFINANCIRANJE IZ EU FONDOVA</a:t>
            </a:r>
            <a:endParaRPr lang="hr-HR" sz="2200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EN 2.1.11.76</a:t>
            </a:r>
            <a:endParaRPr lang="hr-HR" dirty="0"/>
          </a:p>
          <a:p>
            <a:r>
              <a:rPr lang="hr-HR" dirty="0" smtClean="0"/>
              <a:t>Vodovod d.o.o.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Brodski Stupnik - Odvodnja - DOPUNA 2710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771" y="0"/>
            <a:ext cx="4800458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Aglomeracija Brodski </a:t>
            </a:r>
            <a:r>
              <a:rPr lang="hr-HR" sz="2800" dirty="0" err="1" smtClean="0"/>
              <a:t>Stupnik</a:t>
            </a:r>
            <a:endParaRPr lang="hr-HR" sz="28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Akcijski gumb: Nazad ili prethodno 4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179512" y="6381328"/>
            <a:ext cx="260604" cy="260604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Garčin - Odvodnja - DOPUNA 2710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771" y="0"/>
            <a:ext cx="4800458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Aglomeracija </a:t>
            </a:r>
            <a:r>
              <a:rPr lang="hr-HR" sz="2800" dirty="0" err="1" smtClean="0"/>
              <a:t>Garčin</a:t>
            </a:r>
            <a:endParaRPr lang="hr-HR" sz="28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Akcijski gumb: Nazad ili prethodno 5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179512" y="6381328"/>
            <a:ext cx="260604" cy="260604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Donji Andrijevci - Odvodnja - DOPUNA 2710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94"/>
            <a:ext cx="9144000" cy="640061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Aglomeracija Donji </a:t>
            </a:r>
            <a:r>
              <a:rPr lang="hr-HR" sz="2800" dirty="0" err="1" smtClean="0"/>
              <a:t>Andrijevci</a:t>
            </a:r>
            <a:endParaRPr lang="hr-HR" sz="28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Akcijski gumb: Nazad ili prethodno 5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179512" y="6381328"/>
            <a:ext cx="260604" cy="260604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Grafički prikazi obuhvata projekta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hr-HR" dirty="0" smtClean="0"/>
              <a:t>Pregled svih </a:t>
            </a:r>
            <a:r>
              <a:rPr lang="hr-HR" dirty="0" smtClean="0">
                <a:hlinkClick r:id="rId2" action="ppaction://hlinkfile"/>
              </a:rPr>
              <a:t>aglomeracija</a:t>
            </a:r>
            <a:endParaRPr lang="hr-HR" dirty="0" smtClean="0"/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Aglomeracija Brod </a:t>
            </a:r>
            <a:r>
              <a:rPr lang="hr-HR" dirty="0" smtClean="0">
                <a:hlinkClick r:id="rId3" action="ppaction://hlinkfile"/>
              </a:rPr>
              <a:t>odvodnja</a:t>
            </a:r>
            <a:endParaRPr lang="hr-HR" dirty="0" smtClean="0"/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Aglomeracija Brod </a:t>
            </a:r>
            <a:r>
              <a:rPr lang="hr-HR" dirty="0" smtClean="0">
                <a:hlinkClick r:id="rId4" action="ppaction://hlinkfile"/>
              </a:rPr>
              <a:t>vodoopskrba</a:t>
            </a:r>
            <a:endParaRPr lang="hr-HR" dirty="0" smtClean="0"/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Aglomeracija Brodski </a:t>
            </a:r>
            <a:r>
              <a:rPr lang="hr-HR" dirty="0" err="1" smtClean="0"/>
              <a:t>Stupnik</a:t>
            </a:r>
            <a:r>
              <a:rPr lang="hr-HR" dirty="0" smtClean="0"/>
              <a:t> </a:t>
            </a:r>
            <a:r>
              <a:rPr lang="hr-HR" dirty="0" smtClean="0">
                <a:hlinkClick r:id="rId5" action="ppaction://hlinkfile"/>
              </a:rPr>
              <a:t>odvodnja</a:t>
            </a:r>
            <a:endParaRPr lang="hr-HR" dirty="0" smtClean="0"/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Aglomeracija Brodski </a:t>
            </a:r>
            <a:r>
              <a:rPr lang="hr-HR" dirty="0" err="1" smtClean="0"/>
              <a:t>Stupnik</a:t>
            </a:r>
            <a:r>
              <a:rPr lang="hr-HR" dirty="0" smtClean="0"/>
              <a:t> </a:t>
            </a:r>
            <a:r>
              <a:rPr lang="hr-HR" dirty="0" smtClean="0">
                <a:hlinkClick r:id="rId6" action="ppaction://hlinkfile"/>
              </a:rPr>
              <a:t>vodoopskrba</a:t>
            </a:r>
            <a:endParaRPr lang="hr-HR" dirty="0" smtClean="0"/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Aglomeracija </a:t>
            </a:r>
            <a:r>
              <a:rPr lang="hr-HR" dirty="0" err="1" smtClean="0"/>
              <a:t>Garčin</a:t>
            </a:r>
            <a:r>
              <a:rPr lang="hr-HR" dirty="0" smtClean="0"/>
              <a:t> </a:t>
            </a:r>
            <a:r>
              <a:rPr lang="hr-HR" dirty="0" smtClean="0">
                <a:hlinkClick r:id="rId7" action="ppaction://hlinkfile"/>
              </a:rPr>
              <a:t>odvodnja</a:t>
            </a:r>
            <a:endParaRPr lang="hr-HR" dirty="0" smtClean="0"/>
          </a:p>
          <a:p>
            <a:pPr>
              <a:buFont typeface="Wingdings" pitchFamily="2" charset="2"/>
              <a:buChar char="§"/>
            </a:pPr>
            <a:r>
              <a:rPr lang="hr-HR" dirty="0" err="1" smtClean="0"/>
              <a:t>Agomeracija</a:t>
            </a:r>
            <a:r>
              <a:rPr lang="hr-HR" dirty="0" smtClean="0"/>
              <a:t> </a:t>
            </a:r>
            <a:r>
              <a:rPr lang="hr-HR" dirty="0" err="1" smtClean="0"/>
              <a:t>Garčin</a:t>
            </a:r>
            <a:r>
              <a:rPr lang="hr-HR" dirty="0" smtClean="0"/>
              <a:t> </a:t>
            </a:r>
            <a:r>
              <a:rPr lang="hr-HR" dirty="0" smtClean="0">
                <a:hlinkClick r:id="rId8" action="ppaction://hlinkfile"/>
              </a:rPr>
              <a:t>vodoopskrba</a:t>
            </a:r>
            <a:endParaRPr lang="hr-HR" dirty="0" smtClean="0"/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Aglomeracija Donji </a:t>
            </a:r>
            <a:r>
              <a:rPr lang="hr-HR" dirty="0" err="1" smtClean="0"/>
              <a:t>Andrijevci</a:t>
            </a:r>
            <a:r>
              <a:rPr lang="hr-HR" dirty="0" smtClean="0"/>
              <a:t> </a:t>
            </a:r>
            <a:r>
              <a:rPr lang="hr-HR" dirty="0" smtClean="0">
                <a:hlinkClick r:id="rId9" action="ppaction://hlinkfile"/>
              </a:rPr>
              <a:t>odvodnja</a:t>
            </a:r>
            <a:endParaRPr lang="hr-HR" dirty="0" smtClean="0"/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Aglomeracija Donji </a:t>
            </a:r>
            <a:r>
              <a:rPr lang="hr-HR" dirty="0" err="1" smtClean="0"/>
              <a:t>Andrijevci</a:t>
            </a:r>
            <a:r>
              <a:rPr lang="hr-HR" dirty="0" smtClean="0"/>
              <a:t> </a:t>
            </a:r>
            <a:r>
              <a:rPr lang="hr-HR" dirty="0" smtClean="0">
                <a:hlinkClick r:id="rId10" action="ppaction://hlinkfile"/>
              </a:rPr>
              <a:t>vodoopskrba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Projekt je u tijeku, potpisani su ugovori o partnerstvu, sufinanciranju, dokumentacija za javnu nabavu je odobrena i pokrenut je postupak javne nabave te se očekuje potpis ugovora o izradi dokumentacije u travnju ove godine</a:t>
            </a:r>
            <a:r>
              <a:rPr lang="hr-HR" dirty="0" smtClean="0"/>
              <a:t>.</a:t>
            </a:r>
          </a:p>
          <a:p>
            <a:pPr>
              <a:buNone/>
            </a:pPr>
            <a:r>
              <a:rPr lang="hr-HR" dirty="0" smtClean="0"/>
              <a:t>Vrijednost radova na izgradnji infrastrukture iz ovog projekta je </a:t>
            </a:r>
            <a:r>
              <a:rPr lang="hr-HR" dirty="0" err="1" smtClean="0"/>
              <a:t>cca</a:t>
            </a:r>
            <a:r>
              <a:rPr lang="hr-HR" smtClean="0"/>
              <a:t> 280.000.000 kn.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BROD 2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r-HR" dirty="0" smtClean="0"/>
              <a:t>Republika Hrvatska je punopravna članica Europske unije od 01.07.2013. godine. U postupku pristupanja Europskoj uniji, država je usvojila pravne standarde Europske unije. Između ostalog, provedeno je usklađivanje Zakona o vodama i Zakona o financiranju vodnoga gospodarstva i </a:t>
            </a:r>
            <a:r>
              <a:rPr lang="hr-HR" dirty="0" err="1" smtClean="0"/>
              <a:t>podzakonskih</a:t>
            </a:r>
            <a:r>
              <a:rPr lang="hr-HR" dirty="0" smtClean="0"/>
              <a:t> propisa kojima se detaljnije uređuje vodno gospodarstvo u Republici Hrvatskoj. </a:t>
            </a:r>
          </a:p>
          <a:p>
            <a:pPr>
              <a:buNone/>
            </a:pPr>
            <a:r>
              <a:rPr lang="hr-HR" dirty="0" smtClean="0"/>
              <a:t>Svrha Projekta Brod 2 je poboljšanje vodno-komunalne infrastrukture na području aglomeracija Slavonski Brod, Brodski </a:t>
            </a:r>
            <a:r>
              <a:rPr lang="hr-HR" dirty="0" err="1" smtClean="0"/>
              <a:t>Stupnik</a:t>
            </a:r>
            <a:r>
              <a:rPr lang="hr-HR" dirty="0" smtClean="0"/>
              <a:t>, </a:t>
            </a:r>
            <a:r>
              <a:rPr lang="hr-HR" dirty="0" err="1" smtClean="0"/>
              <a:t>Garčin</a:t>
            </a:r>
            <a:r>
              <a:rPr lang="hr-HR" dirty="0" smtClean="0"/>
              <a:t> i Donji </a:t>
            </a:r>
            <a:r>
              <a:rPr lang="hr-HR" dirty="0" err="1" smtClean="0"/>
              <a:t>Andrijevci</a:t>
            </a:r>
            <a:r>
              <a:rPr lang="hr-HR" dirty="0" smtClean="0"/>
              <a:t> u kontekstu provedbe Direktive o pročišćavanju komunalnih otpadnih voda (91/271/EEZ od 21.05.1991.) i Direktive o kakvoći vode namijenjene za ljudsku potrošnju (98/83/EZ od 03.11.1998.).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Sukladno navedenim Direktivama javni isporučitelji moraju riješiti vodoopskrbu i odvodnju za aglomeracije:</a:t>
            </a:r>
          </a:p>
          <a:p>
            <a:pPr>
              <a:buNone/>
            </a:pPr>
            <a:endParaRPr lang="hr-HR" dirty="0" smtClean="0"/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A) s više od 10000 ES do kraja 2018.godine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B) s više od 2000ES do kraja 2023.godine</a:t>
            </a:r>
          </a:p>
          <a:p>
            <a:pPr lvl="1">
              <a:buNone/>
            </a:pPr>
            <a:r>
              <a:rPr lang="hr-HR" dirty="0" smtClean="0"/>
              <a:t>i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Opskrbiti pitkom vodom sva naselja s više od 50 stanovnika do kraja 2019.godine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Za izgradnju sustava odvodnje, pročišćavanja otpadnih voda i vodoopskrbu u svrhu ispunjavanja Direktiva, EU je Republici Hrvatskoj omogućila korištenje sredstava Kohezijskog fonda za sufinanciranje projekata.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Vodovod d.o.o. Slavonski Brod se javio na natječaj Ministarstva poljoprivrede i Hrvatskih voda za sufinanciranje pripreme projektne dokumentacije za sufinanciranje radova na izgradnji sustava odvodnje i vodoopskrbe.</a:t>
            </a:r>
          </a:p>
          <a:p>
            <a:pPr>
              <a:buNone/>
            </a:pPr>
            <a:r>
              <a:rPr lang="hr-HR" dirty="0" smtClean="0"/>
              <a:t>Prijedlog projekta je prihvaćen a ugovorena vrijednost izrade dokumentacije je 8.429.800,00 kn.</a:t>
            </a:r>
          </a:p>
          <a:p>
            <a:pPr>
              <a:buNone/>
            </a:pPr>
            <a:r>
              <a:rPr lang="hr-HR" dirty="0" smtClean="0"/>
              <a:t>Vodovod d.o.o. s partnerima (jedinice lokalne samouprave) snosi 15 % prihvatljivih troškova a ostatak se sufinancira iz Kohezijskog fonda.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Obuhvat </a:t>
            </a:r>
            <a:r>
              <a:rPr lang="hr-HR" dirty="0" err="1" smtClean="0"/>
              <a:t>pprojekta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hr-HR" sz="3600" dirty="0" smtClean="0"/>
              <a:t>Projektom je neophodno izraditi slijedeću dokumentaciju:</a:t>
            </a:r>
          </a:p>
          <a:p>
            <a:pPr>
              <a:buFont typeface="Wingdings" pitchFamily="2" charset="2"/>
              <a:buChar char="q"/>
            </a:pPr>
            <a:endParaRPr lang="hr-HR" sz="3600" dirty="0" smtClean="0"/>
          </a:p>
          <a:p>
            <a:pPr lvl="1">
              <a:buFont typeface="Wingdings" pitchFamily="2" charset="2"/>
              <a:buChar char="q"/>
            </a:pPr>
            <a:r>
              <a:rPr lang="hr-HR" dirty="0" smtClean="0"/>
              <a:t>A)Studiju izvedivosti,</a:t>
            </a:r>
          </a:p>
          <a:p>
            <a:pPr lvl="1">
              <a:buFont typeface="Wingdings" pitchFamily="2" charset="2"/>
              <a:buChar char="q"/>
            </a:pPr>
            <a:r>
              <a:rPr lang="hr-HR" dirty="0" smtClean="0"/>
              <a:t>B)Analizu troškova i koristi,</a:t>
            </a:r>
          </a:p>
          <a:p>
            <a:pPr lvl="1">
              <a:buFont typeface="Wingdings" pitchFamily="2" charset="2"/>
              <a:buChar char="q"/>
            </a:pPr>
            <a:r>
              <a:rPr lang="hr-HR" dirty="0" smtClean="0"/>
              <a:t>C)Studiju utjecaja na okoliš za aglomeraciju Brod,</a:t>
            </a:r>
          </a:p>
          <a:p>
            <a:pPr lvl="1">
              <a:buFont typeface="Wingdings" pitchFamily="2" charset="2"/>
              <a:buChar char="q"/>
            </a:pPr>
            <a:r>
              <a:rPr lang="hr-HR" dirty="0" smtClean="0"/>
              <a:t>D)Projekte odvodnje i vodoopskrbe,</a:t>
            </a:r>
          </a:p>
          <a:p>
            <a:pPr lvl="1">
              <a:buFont typeface="Wingdings" pitchFamily="2" charset="2"/>
              <a:buChar char="q"/>
            </a:pPr>
            <a:r>
              <a:rPr lang="hr-HR" dirty="0" smtClean="0"/>
              <a:t>E)Dokumentaciju za javnu nabavu – izvođenje radova,</a:t>
            </a:r>
          </a:p>
          <a:p>
            <a:pPr lvl="1">
              <a:buFont typeface="Wingdings" pitchFamily="2" charset="2"/>
              <a:buChar char="q"/>
            </a:pPr>
            <a:r>
              <a:rPr lang="hr-HR" dirty="0" smtClean="0"/>
              <a:t>F)Prijavu za sufinanciranje radova iz Kohezijskog fonda (aplikacijski paket). </a:t>
            </a:r>
          </a:p>
          <a:p>
            <a:endParaRPr lang="hr-HR" sz="3600" dirty="0" smtClean="0"/>
          </a:p>
          <a:p>
            <a:pPr>
              <a:buNone/>
            </a:pPr>
            <a:r>
              <a:rPr lang="hr-HR" sz="3600" dirty="0" smtClean="0">
                <a:solidFill>
                  <a:srgbClr val="FF0000"/>
                </a:solidFill>
              </a:rPr>
              <a:t>Rok za izradu kompletne dokumentacije je 30.lipanj 2016. godine.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04800" y="476672"/>
            <a:ext cx="8686800" cy="560345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r-HR" dirty="0" smtClean="0"/>
              <a:t>Studija izvedivosti će detaljno odrediti obuhvat projekta koji sadrži:</a:t>
            </a:r>
          </a:p>
          <a:p>
            <a:pPr>
              <a:buNone/>
            </a:pPr>
            <a:endParaRPr lang="hr-HR" dirty="0" smtClean="0"/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Aglomeracija Brod (72.992 stanovnika):</a:t>
            </a:r>
          </a:p>
          <a:p>
            <a:pPr lvl="1">
              <a:buFont typeface="Wingdings" pitchFamily="2" charset="2"/>
              <a:buChar char="Ø"/>
            </a:pPr>
            <a:r>
              <a:rPr lang="hr-HR" dirty="0" smtClean="0"/>
              <a:t>Izgradnja kanalizacije u dijelovima grada Broda </a:t>
            </a:r>
          </a:p>
          <a:p>
            <a:pPr lvl="1">
              <a:buFont typeface="Wingdings" pitchFamily="2" charset="2"/>
              <a:buChar char="Ø"/>
            </a:pPr>
            <a:r>
              <a:rPr lang="hr-HR" dirty="0" smtClean="0"/>
              <a:t>Rekonstrukcija kanalizacijske mreže u gradu</a:t>
            </a:r>
          </a:p>
          <a:p>
            <a:pPr lvl="1">
              <a:buFont typeface="Wingdings" pitchFamily="2" charset="2"/>
              <a:buChar char="Ø"/>
            </a:pPr>
            <a:r>
              <a:rPr lang="hr-HR" dirty="0" smtClean="0"/>
              <a:t>Rekonstrukcija i/ili zamjena dotrajalih vodovodnih cijevi, čvorova i popravak vodospremnika u Brodskom Brdu</a:t>
            </a:r>
          </a:p>
          <a:p>
            <a:pPr lvl="1">
              <a:buFont typeface="Wingdings" pitchFamily="2" charset="2"/>
              <a:buChar char="Ø"/>
            </a:pPr>
            <a:r>
              <a:rPr lang="hr-HR" dirty="0" smtClean="0"/>
              <a:t>Izgradnja kanalizacije u općini </a:t>
            </a:r>
            <a:r>
              <a:rPr lang="hr-HR" dirty="0" err="1" smtClean="0"/>
              <a:t>Sibinj</a:t>
            </a:r>
            <a:r>
              <a:rPr lang="hr-HR" dirty="0" smtClean="0"/>
              <a:t> i uključivanje na sustav odvodnje Brod</a:t>
            </a:r>
          </a:p>
          <a:p>
            <a:pPr lvl="1">
              <a:buNone/>
            </a:pPr>
            <a:r>
              <a:rPr lang="hr-HR" dirty="0" smtClean="0"/>
              <a:t>Predvidiva dužina zahvata je </a:t>
            </a:r>
            <a:r>
              <a:rPr lang="hr-HR" dirty="0" err="1" smtClean="0"/>
              <a:t>cca</a:t>
            </a:r>
            <a:r>
              <a:rPr lang="hr-HR" dirty="0" smtClean="0"/>
              <a:t> 64 km za kanalizaciju i 13 km za vodoopskrbu kao i 32 vodovodna čvora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Aglomeracija Brodski </a:t>
            </a:r>
            <a:r>
              <a:rPr lang="hr-HR" dirty="0" err="1" smtClean="0"/>
              <a:t>Stupnik</a:t>
            </a:r>
            <a:r>
              <a:rPr lang="hr-HR" dirty="0" smtClean="0"/>
              <a:t> (3.093 stanovnika):</a:t>
            </a:r>
          </a:p>
          <a:p>
            <a:pPr lvl="1">
              <a:buFont typeface="Wingdings" pitchFamily="2" charset="2"/>
              <a:buChar char="Ø"/>
            </a:pPr>
            <a:r>
              <a:rPr lang="hr-HR" dirty="0" smtClean="0"/>
              <a:t>UPOV kapaciteta 3500 ES.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Aglomeracija </a:t>
            </a:r>
            <a:r>
              <a:rPr lang="hr-HR" dirty="0" err="1" smtClean="0"/>
              <a:t>Garčin</a:t>
            </a:r>
            <a:r>
              <a:rPr lang="hr-HR" dirty="0" smtClean="0"/>
              <a:t> (4.806 stanovnika):</a:t>
            </a:r>
          </a:p>
          <a:p>
            <a:pPr lvl="1">
              <a:buFont typeface="Wingdings" pitchFamily="2" charset="2"/>
              <a:buChar char="Ø"/>
            </a:pPr>
            <a:r>
              <a:rPr lang="hr-HR" dirty="0" smtClean="0"/>
              <a:t>UPOV 5500 ES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Aglomeracija Donji </a:t>
            </a:r>
            <a:r>
              <a:rPr lang="hr-HR" dirty="0" err="1" smtClean="0"/>
              <a:t>Andrijevci</a:t>
            </a:r>
            <a:r>
              <a:rPr lang="hr-HR" dirty="0" smtClean="0"/>
              <a:t> (3.387 stanovnika):</a:t>
            </a:r>
          </a:p>
          <a:p>
            <a:pPr lvl="1">
              <a:buFont typeface="Wingdings" pitchFamily="2" charset="2"/>
              <a:buChar char="Ø"/>
            </a:pPr>
            <a:r>
              <a:rPr lang="hr-HR" dirty="0" smtClean="0"/>
              <a:t>UPOV 3500 ES </a:t>
            </a:r>
          </a:p>
          <a:p>
            <a:pPr>
              <a:buNone/>
            </a:pPr>
            <a:r>
              <a:rPr lang="hr-HR" dirty="0" smtClean="0"/>
              <a:t>Projektom će biti obuhvaćene sve aktivnosti potrebne da se sustavi kompletiraju u tehnološkom smislu </a:t>
            </a:r>
            <a:r>
              <a:rPr lang="hr-HR" dirty="0" err="1" smtClean="0"/>
              <a:t>t.j</a:t>
            </a:r>
            <a:r>
              <a:rPr lang="hr-HR" dirty="0" smtClean="0"/>
              <a:t>. da se prijavi izgradnja nedostajuće i/ili neispravne infrastrukture u ovim aglomeracijama.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Ukupna karta odvodnje svih aglomeracija 2710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640061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Pregled aglomeracija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trelica gore 4" descr="Aglomeracija Brod">
            <a:hlinkClick r:id="rId3" action="ppaction://hlinksldjump"/>
          </p:cNvPr>
          <p:cNvSpPr/>
          <p:nvPr/>
        </p:nvSpPr>
        <p:spPr>
          <a:xfrm>
            <a:off x="3563888" y="2852936"/>
            <a:ext cx="360040" cy="576064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 gore 5" descr="Aglomeracija Brod">
            <a:hlinkClick r:id="rId4" action="ppaction://hlinksldjump"/>
          </p:cNvPr>
          <p:cNvSpPr/>
          <p:nvPr/>
        </p:nvSpPr>
        <p:spPr>
          <a:xfrm>
            <a:off x="1835696" y="2924944"/>
            <a:ext cx="360040" cy="576064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 gore 6" descr="Aglomeracija Brod">
            <a:hlinkClick r:id="rId5" action="ppaction://hlinksldjump"/>
          </p:cNvPr>
          <p:cNvSpPr/>
          <p:nvPr/>
        </p:nvSpPr>
        <p:spPr>
          <a:xfrm>
            <a:off x="5148064" y="2852936"/>
            <a:ext cx="360040" cy="576064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gore 7" descr="Aglomeracija Brod">
            <a:hlinkClick r:id="rId6" action="ppaction://hlinksldjump"/>
          </p:cNvPr>
          <p:cNvSpPr/>
          <p:nvPr/>
        </p:nvSpPr>
        <p:spPr>
          <a:xfrm>
            <a:off x="6300192" y="2564904"/>
            <a:ext cx="360040" cy="576064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Akcijski gumb: Kraj 8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8748464" y="6381328"/>
            <a:ext cx="260604" cy="260604"/>
          </a:xfrm>
          <a:prstGeom prst="actionButtonEnd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avonski Brod - Odvodnja - DOPUNA 2710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94"/>
            <a:ext cx="9144000" cy="640061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Aglomeracija Slavonski Brod</a:t>
            </a:r>
            <a:endParaRPr lang="hr-HR" sz="28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Akcijski gumb: Nazad ili prethodno 4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179512" y="6381328"/>
            <a:ext cx="260604" cy="260604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ctOverview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F3D43B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2201C9D-5D93-4141-AAA4-5807A90E65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ProjectOverviewPresentation</Template>
  <TotalTime>0</TotalTime>
  <Words>563</Words>
  <Application>Microsoft Office PowerPoint</Application>
  <PresentationFormat>Prikaz na zaslonu (4:3)</PresentationFormat>
  <Paragraphs>62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ProjectOverviewPresentation</vt:lpstr>
      <vt:lpstr>BROD 2 - POBOLJŠANJE VODNO-KOMUNALNE INFRASTRUKTURE AGLOMERACIJA SLAVONSKI BROD, BRODSKI STUPNIK, GARČIN I DONJE ANDRIJEVCE ZA SUFINANCIRANJE IZ EU FONDOVA</vt:lpstr>
      <vt:lpstr>BROD 2</vt:lpstr>
      <vt:lpstr>Slajd 3</vt:lpstr>
      <vt:lpstr>Slajd 4</vt:lpstr>
      <vt:lpstr>Slajd 5</vt:lpstr>
      <vt:lpstr>Obuhvat pprojekta</vt:lpstr>
      <vt:lpstr>Slajd 7</vt:lpstr>
      <vt:lpstr>Pregled aglomeracija</vt:lpstr>
      <vt:lpstr>Aglomeracija Slavonski Brod</vt:lpstr>
      <vt:lpstr>Aglomeracija Brodski Stupnik</vt:lpstr>
      <vt:lpstr>Aglomeracija Garčin</vt:lpstr>
      <vt:lpstr>Aglomeracija Donji Andrijevci</vt:lpstr>
      <vt:lpstr>Grafički prikazi obuhvata projekta</vt:lpstr>
      <vt:lpstr>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2015-01-22T21:45:17Z</dcterms:created>
  <dcterms:modified xsi:type="dcterms:W3CDTF">2015-02-06T07:51:44Z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